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7561263" cy="10691813"/>
  <p:notesSz cx="6797675" cy="9926638"/>
  <p:embeddedFontLst>
    <p:embeddedFont>
      <p:font typeface="Bebas Neue" panose="020B0606020202050201" pitchFamily="34" charset="0"/>
      <p:regular r:id="rId6"/>
    </p:embeddedFont>
    <p:embeddedFont>
      <p:font typeface="Montserrat Medium" panose="00000600000000000000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402">
          <p15:clr>
            <a:srgbClr val="A4A3A4"/>
          </p15:clr>
        </p15:guide>
        <p15:guide id="2" pos="340">
          <p15:clr>
            <a:srgbClr val="747775"/>
          </p15:clr>
        </p15:guide>
        <p15:guide id="3" orient="horz" pos="337">
          <p15:clr>
            <a:srgbClr val="747775"/>
          </p15:clr>
        </p15:guide>
        <p15:guide id="4" pos="4423">
          <p15:clr>
            <a:srgbClr val="747775"/>
          </p15:clr>
        </p15:guide>
        <p15:guide id="5" pos="1701">
          <p15:clr>
            <a:srgbClr val="747775"/>
          </p15:clr>
        </p15:guide>
        <p15:guide id="6" orient="horz" pos="798">
          <p15:clr>
            <a:srgbClr val="747775"/>
          </p15:clr>
        </p15:guide>
        <p15:guide id="7" orient="horz" pos="5828">
          <p15:clr>
            <a:srgbClr val="747775"/>
          </p15:clr>
        </p15:guide>
        <p15:guide id="8" orient="horz" pos="6395">
          <p15:clr>
            <a:srgbClr val="747775"/>
          </p15:clr>
        </p15:guide>
        <p15:guide id="9" orient="horz" pos="637">
          <p15:clr>
            <a:srgbClr val="747775"/>
          </p15:clr>
        </p15:guide>
        <p15:guide id="10" orient="horz" pos="1202">
          <p15:clr>
            <a:srgbClr val="747775"/>
          </p15:clr>
        </p15:guide>
        <p15:guide id="11" orient="horz" pos="1814">
          <p15:clr>
            <a:srgbClr val="747775"/>
          </p15:clr>
        </p15:guide>
        <p15:guide id="12" orient="horz" pos="4671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ieyN6qTzsMZYvYf2cJil6nEOBdQ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ttia Broil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186" y="66"/>
      </p:cViewPr>
      <p:guideLst>
        <p:guide orient="horz" pos="3402"/>
        <p:guide pos="340"/>
        <p:guide orient="horz" pos="337"/>
        <p:guide pos="4423"/>
        <p:guide pos="1701"/>
        <p:guide orient="horz" pos="798"/>
        <p:guide orient="horz" pos="5828"/>
        <p:guide orient="horz" pos="6395"/>
        <p:guide orient="horz" pos="637"/>
        <p:guide orient="horz" pos="1202"/>
        <p:guide orient="horz" pos="1814"/>
        <p:guide orient="horz" pos="46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font" Target="fonts/font5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" y="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6" y="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" y="9428587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6" y="9428587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b" anchorCtr="0">
            <a:noAutofit/>
          </a:bodyPr>
          <a:lstStyle/>
          <a:p>
            <a:pPr algn="r">
              <a:buSzPts val="1300"/>
            </a:pPr>
            <a:fld id="{00000000-1234-1234-1234-123412341234}" type="slidenum">
              <a:rPr lang="it-IT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300"/>
              </a:pPr>
              <a:t>‹N›</a:t>
            </a:fld>
            <a:endParaRPr lang="it-IT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dda80aa78a_0_15:notes"/>
          <p:cNvSpPr txBox="1">
            <a:spLocks noGrp="1"/>
          </p:cNvSpPr>
          <p:nvPr>
            <p:ph type="body" idx="1"/>
          </p:nvPr>
        </p:nvSpPr>
        <p:spPr>
          <a:xfrm>
            <a:off x="679768" y="4715156"/>
            <a:ext cx="5438006" cy="4467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6" name="Google Shape;86;g3dda80aa78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da80aa78a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109" name="Google Shape;109;g3dda80aa78a_0_62:notes"/>
          <p:cNvSpPr txBox="1">
            <a:spLocks noGrp="1"/>
          </p:cNvSpPr>
          <p:nvPr>
            <p:ph type="body" idx="1"/>
          </p:nvPr>
        </p:nvSpPr>
        <p:spPr>
          <a:xfrm>
            <a:off x="679768" y="4715156"/>
            <a:ext cx="5438006" cy="4467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10" name="Google Shape;110;g3dda80aa78a_0_62:notes"/>
          <p:cNvSpPr txBox="1">
            <a:spLocks noGrp="1"/>
          </p:cNvSpPr>
          <p:nvPr>
            <p:ph type="sldNum" idx="12"/>
          </p:nvPr>
        </p:nvSpPr>
        <p:spPr>
          <a:xfrm>
            <a:off x="3850446" y="9428586"/>
            <a:ext cx="2945790" cy="49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15" tIns="47758" rIns="95515" bIns="47758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it-IT"/>
              <a:pPr algn="r">
                <a:buSzPts val="1400"/>
              </a:pPr>
              <a:t>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4"/>
          <p:cNvSpPr txBox="1">
            <a:spLocks noGrp="1"/>
          </p:cNvSpPr>
          <p:nvPr>
            <p:ph type="title"/>
          </p:nvPr>
        </p:nvSpPr>
        <p:spPr>
          <a:xfrm>
            <a:off x="378063" y="428175"/>
            <a:ext cx="6805200" cy="1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4"/>
          <p:cNvSpPr txBox="1">
            <a:spLocks noGrp="1"/>
          </p:cNvSpPr>
          <p:nvPr>
            <p:ph type="body" idx="1"/>
          </p:nvPr>
        </p:nvSpPr>
        <p:spPr>
          <a:xfrm>
            <a:off x="378063" y="2494802"/>
            <a:ext cx="6805200" cy="70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4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4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4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3"/>
          <p:cNvSpPr txBox="1">
            <a:spLocks noGrp="1"/>
          </p:cNvSpPr>
          <p:nvPr>
            <p:ph type="title"/>
          </p:nvPr>
        </p:nvSpPr>
        <p:spPr>
          <a:xfrm>
            <a:off x="378063" y="428175"/>
            <a:ext cx="6805200" cy="1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3"/>
          <p:cNvSpPr txBox="1">
            <a:spLocks noGrp="1"/>
          </p:cNvSpPr>
          <p:nvPr>
            <p:ph type="body" idx="1"/>
          </p:nvPr>
        </p:nvSpPr>
        <p:spPr>
          <a:xfrm rot="5400000">
            <a:off x="252451" y="2620352"/>
            <a:ext cx="7056300" cy="68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43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3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3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4"/>
          <p:cNvSpPr txBox="1">
            <a:spLocks noGrp="1"/>
          </p:cNvSpPr>
          <p:nvPr>
            <p:ph type="title"/>
          </p:nvPr>
        </p:nvSpPr>
        <p:spPr>
          <a:xfrm rot="5400000">
            <a:off x="1771050" y="4139030"/>
            <a:ext cx="9123000" cy="17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4"/>
          <p:cNvSpPr txBox="1">
            <a:spLocks noGrp="1"/>
          </p:cNvSpPr>
          <p:nvPr>
            <p:ph type="body" idx="1"/>
          </p:nvPr>
        </p:nvSpPr>
        <p:spPr>
          <a:xfrm rot="5400000">
            <a:off x="-1694557" y="2500730"/>
            <a:ext cx="9123000" cy="49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44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44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4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5"/>
          <p:cNvSpPr txBox="1">
            <a:spLocks noGrp="1"/>
          </p:cNvSpPr>
          <p:nvPr>
            <p:ph type="ctrTitle"/>
          </p:nvPr>
        </p:nvSpPr>
        <p:spPr>
          <a:xfrm>
            <a:off x="567095" y="3321455"/>
            <a:ext cx="6427200" cy="22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5"/>
          <p:cNvSpPr txBox="1">
            <a:spLocks noGrp="1"/>
          </p:cNvSpPr>
          <p:nvPr>
            <p:ph type="subTitle" idx="1"/>
          </p:nvPr>
        </p:nvSpPr>
        <p:spPr>
          <a:xfrm>
            <a:off x="1134190" y="6058800"/>
            <a:ext cx="5292900" cy="27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5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rgbClr val="888888"/>
              </a:buClr>
              <a:buSzPts val="31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888888"/>
              </a:buClr>
              <a:buSzPts val="26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5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5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5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6"/>
          <p:cNvSpPr txBox="1">
            <a:spLocks noGrp="1"/>
          </p:cNvSpPr>
          <p:nvPr>
            <p:ph type="title"/>
          </p:nvPr>
        </p:nvSpPr>
        <p:spPr>
          <a:xfrm>
            <a:off x="597288" y="6870602"/>
            <a:ext cx="6427200" cy="21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6"/>
          <p:cNvSpPr txBox="1">
            <a:spLocks noGrp="1"/>
          </p:cNvSpPr>
          <p:nvPr>
            <p:ph type="body" idx="1"/>
          </p:nvPr>
        </p:nvSpPr>
        <p:spPr>
          <a:xfrm>
            <a:off x="597288" y="4531730"/>
            <a:ext cx="6427200" cy="23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36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6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6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7"/>
          <p:cNvSpPr txBox="1">
            <a:spLocks noGrp="1"/>
          </p:cNvSpPr>
          <p:nvPr>
            <p:ph type="title"/>
          </p:nvPr>
        </p:nvSpPr>
        <p:spPr>
          <a:xfrm>
            <a:off x="378063" y="428175"/>
            <a:ext cx="6805200" cy="1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body" idx="1"/>
          </p:nvPr>
        </p:nvSpPr>
        <p:spPr>
          <a:xfrm>
            <a:off x="378063" y="2494802"/>
            <a:ext cx="3339600" cy="70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42545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 sz="3100"/>
            </a:lvl1pPr>
            <a:lvl2pPr marL="914400" lvl="1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2pPr>
            <a:lvl3pPr marL="1371600" lvl="2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6" name="Google Shape;36;p37"/>
          <p:cNvSpPr txBox="1">
            <a:spLocks noGrp="1"/>
          </p:cNvSpPr>
          <p:nvPr>
            <p:ph type="body" idx="2"/>
          </p:nvPr>
        </p:nvSpPr>
        <p:spPr>
          <a:xfrm>
            <a:off x="3843642" y="2494802"/>
            <a:ext cx="3339600" cy="70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42545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 sz="3100"/>
            </a:lvl1pPr>
            <a:lvl2pPr marL="914400" lvl="1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2pPr>
            <a:lvl3pPr marL="1371600" lvl="2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7" name="Google Shape;37;p37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7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7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8"/>
          <p:cNvSpPr txBox="1">
            <a:spLocks noGrp="1"/>
          </p:cNvSpPr>
          <p:nvPr>
            <p:ph type="title"/>
          </p:nvPr>
        </p:nvSpPr>
        <p:spPr>
          <a:xfrm>
            <a:off x="378063" y="428175"/>
            <a:ext cx="6805200" cy="1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8"/>
          <p:cNvSpPr txBox="1">
            <a:spLocks noGrp="1"/>
          </p:cNvSpPr>
          <p:nvPr>
            <p:ph type="body" idx="1"/>
          </p:nvPr>
        </p:nvSpPr>
        <p:spPr>
          <a:xfrm>
            <a:off x="378066" y="2393326"/>
            <a:ext cx="33408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/>
            </a:lvl1pPr>
            <a:lvl2pPr marL="914400" lvl="1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b="1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3" name="Google Shape;43;p38"/>
          <p:cNvSpPr txBox="1">
            <a:spLocks noGrp="1"/>
          </p:cNvSpPr>
          <p:nvPr>
            <p:ph type="body" idx="2"/>
          </p:nvPr>
        </p:nvSpPr>
        <p:spPr>
          <a:xfrm>
            <a:off x="378066" y="3390750"/>
            <a:ext cx="3340800" cy="61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4" name="Google Shape;44;p38"/>
          <p:cNvSpPr txBox="1">
            <a:spLocks noGrp="1"/>
          </p:cNvSpPr>
          <p:nvPr>
            <p:ph type="body" idx="3"/>
          </p:nvPr>
        </p:nvSpPr>
        <p:spPr>
          <a:xfrm>
            <a:off x="3841020" y="2393326"/>
            <a:ext cx="33423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/>
            </a:lvl1pPr>
            <a:lvl2pPr marL="914400" lvl="1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b="1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5" name="Google Shape;45;p38"/>
          <p:cNvSpPr txBox="1">
            <a:spLocks noGrp="1"/>
          </p:cNvSpPr>
          <p:nvPr>
            <p:ph type="body" idx="4"/>
          </p:nvPr>
        </p:nvSpPr>
        <p:spPr>
          <a:xfrm>
            <a:off x="3841020" y="3390750"/>
            <a:ext cx="3342300" cy="61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38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8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8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9"/>
          <p:cNvSpPr txBox="1">
            <a:spLocks noGrp="1"/>
          </p:cNvSpPr>
          <p:nvPr>
            <p:ph type="title"/>
          </p:nvPr>
        </p:nvSpPr>
        <p:spPr>
          <a:xfrm>
            <a:off x="378063" y="428175"/>
            <a:ext cx="6805200" cy="1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9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9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9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0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0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0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1"/>
          <p:cNvSpPr txBox="1">
            <a:spLocks noGrp="1"/>
          </p:cNvSpPr>
          <p:nvPr>
            <p:ph type="title"/>
          </p:nvPr>
        </p:nvSpPr>
        <p:spPr>
          <a:xfrm>
            <a:off x="378066" y="425700"/>
            <a:ext cx="2487600" cy="18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body" idx="1"/>
          </p:nvPr>
        </p:nvSpPr>
        <p:spPr>
          <a:xfrm>
            <a:off x="2956246" y="425704"/>
            <a:ext cx="4227000" cy="912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45085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  <a:defRPr sz="3500"/>
            </a:lvl1pPr>
            <a:lvl2pPr marL="914400" lvl="1" indent="-42545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Char char="–"/>
              <a:defRPr sz="3100"/>
            </a:lvl2pPr>
            <a:lvl3pPr marL="1371600" lvl="2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3pPr>
            <a:lvl4pPr marL="1828800" lvl="3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4pPr>
            <a:lvl5pPr marL="2286000" lvl="4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»"/>
              <a:defRPr sz="2200"/>
            </a:lvl5pPr>
            <a:lvl6pPr marL="2743200" lvl="5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marL="3200400" lvl="6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marL="3657600" lvl="7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marL="4114800" lvl="8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body" idx="2"/>
          </p:nvPr>
        </p:nvSpPr>
        <p:spPr>
          <a:xfrm>
            <a:off x="378066" y="2237402"/>
            <a:ext cx="2487600" cy="73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2pPr>
            <a:lvl3pPr marL="1371600" lvl="2" indent="-228600" algn="l">
              <a:lnSpc>
                <a:spcPct val="100000"/>
              </a:lnSpc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marL="1828800" lvl="3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41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1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1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2"/>
          <p:cNvSpPr txBox="1">
            <a:spLocks noGrp="1"/>
          </p:cNvSpPr>
          <p:nvPr>
            <p:ph type="title"/>
          </p:nvPr>
        </p:nvSpPr>
        <p:spPr>
          <a:xfrm>
            <a:off x="1482060" y="7484400"/>
            <a:ext cx="4536900" cy="8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2"/>
          <p:cNvSpPr>
            <a:spLocks noGrp="1"/>
          </p:cNvSpPr>
          <p:nvPr>
            <p:ph type="pic" idx="2"/>
          </p:nvPr>
        </p:nvSpPr>
        <p:spPr>
          <a:xfrm>
            <a:off x="1482060" y="955349"/>
            <a:ext cx="4536900" cy="6415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8" name="Google Shape;68;p42"/>
          <p:cNvSpPr txBox="1">
            <a:spLocks noGrp="1"/>
          </p:cNvSpPr>
          <p:nvPr>
            <p:ph type="body" idx="1"/>
          </p:nvPr>
        </p:nvSpPr>
        <p:spPr>
          <a:xfrm>
            <a:off x="1482060" y="8367976"/>
            <a:ext cx="4536900" cy="12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2pPr>
            <a:lvl3pPr marL="1371600" lvl="2" indent="-228600" algn="l">
              <a:lnSpc>
                <a:spcPct val="100000"/>
              </a:lnSpc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marL="1828800" lvl="3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42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2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2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3"/>
          <p:cNvSpPr txBox="1">
            <a:spLocks noGrp="1"/>
          </p:cNvSpPr>
          <p:nvPr>
            <p:ph type="title"/>
          </p:nvPr>
        </p:nvSpPr>
        <p:spPr>
          <a:xfrm>
            <a:off x="378063" y="428175"/>
            <a:ext cx="6805200" cy="1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3"/>
          <p:cNvSpPr txBox="1">
            <a:spLocks noGrp="1"/>
          </p:cNvSpPr>
          <p:nvPr>
            <p:ph type="body" idx="1"/>
          </p:nvPr>
        </p:nvSpPr>
        <p:spPr>
          <a:xfrm>
            <a:off x="378063" y="2494802"/>
            <a:ext cx="6805200" cy="70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t" anchorCtr="0">
            <a:normAutofit/>
          </a:bodyPr>
          <a:lstStyle>
            <a:lvl1pPr marL="457200" marR="0" lvl="0" indent="-4508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Char char="•"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545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–"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3"/>
          <p:cNvSpPr txBox="1">
            <a:spLocks noGrp="1"/>
          </p:cNvSpPr>
          <p:nvPr>
            <p:ph type="dt" idx="10"/>
          </p:nvPr>
        </p:nvSpPr>
        <p:spPr>
          <a:xfrm>
            <a:off x="378063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3"/>
          <p:cNvSpPr txBox="1">
            <a:spLocks noGrp="1"/>
          </p:cNvSpPr>
          <p:nvPr>
            <p:ph type="ftr" idx="11"/>
          </p:nvPr>
        </p:nvSpPr>
        <p:spPr>
          <a:xfrm>
            <a:off x="2583432" y="9909905"/>
            <a:ext cx="239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3"/>
          <p:cNvSpPr txBox="1">
            <a:spLocks noGrp="1"/>
          </p:cNvSpPr>
          <p:nvPr>
            <p:ph type="sldNum" idx="12"/>
          </p:nvPr>
        </p:nvSpPr>
        <p:spPr>
          <a:xfrm>
            <a:off x="5418905" y="9909905"/>
            <a:ext cx="1764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150" tIns="50075" rIns="100150" bIns="500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dda80aa78a_0_15"/>
          <p:cNvSpPr txBox="1"/>
          <p:nvPr/>
        </p:nvSpPr>
        <p:spPr>
          <a:xfrm>
            <a:off x="2700325" y="1548000"/>
            <a:ext cx="4860938" cy="1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3000" dirty="0">
                <a:solidFill>
                  <a:srgbClr val="3C3C3C"/>
                </a:solidFill>
                <a:latin typeface="Bebas Neue"/>
                <a:ea typeface="Bebas Neue"/>
                <a:cs typeface="Bebas Neue"/>
                <a:sym typeface="Bebas Neue"/>
              </a:rPr>
              <a:t>PASSERELLA DA RIVETTARE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3000" dirty="0">
                <a:solidFill>
                  <a:srgbClr val="3C3C3C"/>
                </a:solidFill>
                <a:latin typeface="Bebas Neue"/>
                <a:ea typeface="Bebas Neue"/>
                <a:cs typeface="Bebas Neue"/>
                <a:sym typeface="Bebas Neue"/>
              </a:rPr>
              <a:t>SICURGUARD® WALK EASY RK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3000" u="none" strike="noStrike" cap="none" dirty="0">
                <a:solidFill>
                  <a:srgbClr val="3C3C3C"/>
                </a:solidFill>
                <a:latin typeface="Bebas Neue"/>
                <a:ea typeface="Bebas Neue"/>
                <a:cs typeface="Bebas Neue"/>
                <a:sym typeface="Bebas Neue"/>
              </a:rPr>
              <a:t>CONFORME UNI EN 14122-2</a:t>
            </a:r>
            <a:endParaRPr sz="3000" u="none" strike="noStrike" cap="none" dirty="0">
              <a:solidFill>
                <a:srgbClr val="3C3C3C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cxnSp>
        <p:nvCxnSpPr>
          <p:cNvPr id="90" name="Google Shape;90;g3dda80aa78a_0_15"/>
          <p:cNvCxnSpPr/>
          <p:nvPr/>
        </p:nvCxnSpPr>
        <p:spPr>
          <a:xfrm>
            <a:off x="2700000" y="2879991"/>
            <a:ext cx="4320000" cy="600"/>
          </a:xfrm>
          <a:prstGeom prst="straightConnector1">
            <a:avLst/>
          </a:prstGeom>
          <a:noFill/>
          <a:ln w="19050" cap="flat" cmpd="sng">
            <a:solidFill>
              <a:srgbClr val="3C3C3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1" name="Google Shape;91;g3dda80aa78a_0_15"/>
          <p:cNvCxnSpPr/>
          <p:nvPr/>
        </p:nvCxnSpPr>
        <p:spPr>
          <a:xfrm>
            <a:off x="2700000" y="7416000"/>
            <a:ext cx="4320000" cy="0"/>
          </a:xfrm>
          <a:prstGeom prst="straightConnector1">
            <a:avLst/>
          </a:prstGeom>
          <a:noFill/>
          <a:ln w="19050" cap="flat" cmpd="sng">
            <a:solidFill>
              <a:srgbClr val="3C3C3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2" name="Google Shape;92;g3dda80aa78a_0_15"/>
          <p:cNvSpPr/>
          <p:nvPr/>
        </p:nvSpPr>
        <p:spPr>
          <a:xfrm>
            <a:off x="530752" y="1584000"/>
            <a:ext cx="1836000" cy="324000"/>
          </a:xfrm>
          <a:prstGeom prst="roundRect">
            <a:avLst>
              <a:gd name="adj" fmla="val 33432"/>
            </a:avLst>
          </a:prstGeom>
          <a:solidFill>
            <a:srgbClr val="E7302A"/>
          </a:solidFill>
          <a:ln>
            <a:noFill/>
          </a:ln>
        </p:spPr>
        <p:txBody>
          <a:bodyPr spcFirstLastPara="1" wrap="square" lIns="91425" tIns="79200" rIns="91425" bIns="90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2000" b="0" i="0" u="none" strike="noStrike" cap="none">
                <a:solidFill>
                  <a:srgbClr val="FDFDFD"/>
                </a:solidFill>
                <a:latin typeface="Bebas Neue"/>
                <a:ea typeface="Bebas Neue"/>
                <a:cs typeface="Bebas Neue"/>
                <a:sym typeface="Bebas Neue"/>
              </a:rPr>
              <a:t>scheda tecnica</a:t>
            </a:r>
            <a:endParaRPr sz="2000" b="0" i="0" u="none" strike="noStrike" cap="none">
              <a:solidFill>
                <a:srgbClr val="FDFDFD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93" name="Google Shape;93;g3dda80aa78a_0_15" title="Sial_logo_colori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00" y="529200"/>
            <a:ext cx="1424342" cy="738001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g3dda80aa78a_0_15"/>
          <p:cNvSpPr txBox="1"/>
          <p:nvPr/>
        </p:nvSpPr>
        <p:spPr>
          <a:xfrm>
            <a:off x="3056275" y="10029605"/>
            <a:ext cx="14487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-IT" sz="1000" b="0" i="0" u="none" strike="noStrike" cap="none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www.sialsafety.com</a:t>
            </a:r>
            <a:endParaRPr sz="1000" b="0" i="0" u="none" strike="noStrike" cap="none">
              <a:solidFill>
                <a:srgbClr val="3C3C3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2" name="Picture 2" descr="C:\Users\amministrazione\Desktop\MONTAGGIO SICURGUARD® EASY\FASE 13P.bmp">
            <a:extLst>
              <a:ext uri="{FF2B5EF4-FFF2-40B4-BE49-F238E27FC236}">
                <a16:creationId xmlns:a16="http://schemas.microsoft.com/office/drawing/2014/main" id="{3FAADA45-B0DC-C5D0-16F5-2F6A9B39B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0600" y="3489649"/>
            <a:ext cx="4289400" cy="3217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/>
        </p:nvSpPr>
        <p:spPr>
          <a:xfrm>
            <a:off x="540000" y="2065243"/>
            <a:ext cx="6226560" cy="2262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000" rIns="0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SICURGUARD®WALK_EASY</a:t>
            </a:r>
            <a:r>
              <a:rPr lang="it-IT" sz="1200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RK con rivetti  è la passerella conforme UNI EN 14122-2  è dotata di speciali morsetti in alluminio brevettati per l’applicazione sopra lamiera </a:t>
            </a:r>
            <a:r>
              <a:rPr lang="it-IT" sz="1200" b="0" i="0" u="none" strike="noStrike" cap="none" dirty="0" err="1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Riverclack</a:t>
            </a: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® – </a:t>
            </a:r>
            <a:r>
              <a:rPr lang="it-IT" sz="1200" b="0" i="0" u="none" strike="noStrike" cap="none" dirty="0" err="1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Rivergrip</a:t>
            </a: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®. Testata e certificata in conformità con le condizioni di garanzia del fabbricante </a:t>
            </a:r>
            <a:r>
              <a:rPr lang="it-IT" sz="1200" b="0" i="0" u="none" strike="noStrike" cap="none" dirty="0" err="1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Riverclack</a:t>
            </a: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Spa. La copertura non perforata preserva l’impermeabilità nel tempo e mantiene inalterate le garanzie.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it-IT" sz="1200" b="0" i="0" u="none" strike="noStrike" cap="none" dirty="0">
              <a:solidFill>
                <a:srgbClr val="3C3C3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Lunghezza: Illimitata</a:t>
            </a:r>
            <a:br>
              <a:rPr lang="it-IT" sz="1200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</a:br>
            <a:endParaRPr lang="it-IT" sz="1200" b="0" i="0" u="none" strike="noStrike" cap="none" dirty="0">
              <a:solidFill>
                <a:srgbClr val="3C3C3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Garanzia R.C.T prodotto: 10 anni</a:t>
            </a:r>
            <a:endParaRPr sz="1200" b="0" i="0" u="none" strike="noStrike" cap="none" dirty="0">
              <a:solidFill>
                <a:srgbClr val="3C3C3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-IT" sz="1200" b="0" i="0" u="none" strike="noStrike" cap="none" dirty="0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Copertura assicurativa: 10 milioni di euro</a:t>
            </a:r>
            <a:endParaRPr sz="1200" dirty="0">
              <a:solidFill>
                <a:srgbClr val="3C3C3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4039498" y="766800"/>
            <a:ext cx="3000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200" i="0" u="none" strike="noStrike" cap="none" dirty="0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rPr>
              <a:t>REV. </a:t>
            </a:r>
            <a:r>
              <a:rPr lang="it-IT" sz="2200" dirty="0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rPr>
              <a:t>4</a:t>
            </a:r>
            <a:endParaRPr sz="2200" i="0" u="none" strike="noStrike" cap="none" dirty="0">
              <a:solidFill>
                <a:srgbClr val="888888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530752" y="1584000"/>
            <a:ext cx="1836000" cy="324000"/>
          </a:xfrm>
          <a:prstGeom prst="roundRect">
            <a:avLst>
              <a:gd name="adj" fmla="val 33432"/>
            </a:avLst>
          </a:prstGeom>
          <a:solidFill>
            <a:srgbClr val="E7302A"/>
          </a:solidFill>
          <a:ln>
            <a:noFill/>
          </a:ln>
        </p:spPr>
        <p:txBody>
          <a:bodyPr spcFirstLastPara="1" wrap="square" lIns="91425" tIns="79200" rIns="91425" bIns="90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2000" b="0" i="0" u="none" strike="noStrike" cap="none">
                <a:solidFill>
                  <a:srgbClr val="FDFDFD"/>
                </a:solidFill>
                <a:latin typeface="Bebas Neue"/>
                <a:ea typeface="Bebas Neue"/>
                <a:cs typeface="Bebas Neue"/>
                <a:sym typeface="Bebas Neue"/>
              </a:rPr>
              <a:t>scheda tecnica</a:t>
            </a:r>
            <a:endParaRPr sz="2000" b="0" i="0" u="none" strike="noStrike" cap="none">
              <a:solidFill>
                <a:srgbClr val="FDFDFD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2700000" y="1548000"/>
            <a:ext cx="4320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it-IT" sz="3000" dirty="0">
                <a:solidFill>
                  <a:srgbClr val="3C3C3C"/>
                </a:solidFill>
                <a:latin typeface="Bebas Neue"/>
                <a:ea typeface="Bebas Neue"/>
                <a:cs typeface="Bebas Neue"/>
                <a:sym typeface="Bebas Neue"/>
              </a:rPr>
              <a:t>SICURGUARD® WALK EASY RK</a:t>
            </a:r>
          </a:p>
        </p:txBody>
      </p:sp>
      <p:pic>
        <p:nvPicPr>
          <p:cNvPr id="105" name="Google Shape;105;p2" title="Sial_logo_colori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00" y="529200"/>
            <a:ext cx="1424342" cy="73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"/>
          <p:cNvSpPr txBox="1"/>
          <p:nvPr/>
        </p:nvSpPr>
        <p:spPr>
          <a:xfrm>
            <a:off x="3056275" y="10029605"/>
            <a:ext cx="14487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-IT" sz="1000" b="0" i="0" u="none" strike="noStrike" cap="none">
                <a:solidFill>
                  <a:srgbClr val="3C3C3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www.sialsafety.com</a:t>
            </a:r>
            <a:endParaRPr sz="1000" b="0" i="0" u="none" strike="noStrike" cap="none">
              <a:solidFill>
                <a:srgbClr val="3C3C3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BE8CDA3-433D-1445-49D3-20C9C6D6C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937" y="4485083"/>
            <a:ext cx="6766561" cy="336226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dda80aa78a_0_62"/>
          <p:cNvSpPr txBox="1"/>
          <p:nvPr/>
        </p:nvSpPr>
        <p:spPr>
          <a:xfrm>
            <a:off x="120652" y="-8491998"/>
            <a:ext cx="1019100" cy="7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g3dda80aa78a_0_62" title="Sial_logo_colori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8463" y="4392875"/>
            <a:ext cx="1424342" cy="738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g3dda80aa78a_0_62" title="SS-calce2026-def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8" y="9255601"/>
            <a:ext cx="7560003" cy="143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117</Words>
  <Application>Microsoft Office PowerPoint</Application>
  <PresentationFormat>Personalizzato</PresentationFormat>
  <Paragraphs>15</Paragraphs>
  <Slides>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Bebas Neue</vt:lpstr>
      <vt:lpstr>Montserrat Medium</vt:lpstr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SIAL SAFETY_scheda tecnica SICURGUARD WALK EASY_Rev.04.pptx</dc:title>
  <dc:subject>SIAL SAFETY_scheda tecnica SICURGUARD WALK EASY RK_Rev.04.pptx</dc:subject>
  <dc:creator>ordini</dc:creator>
  <cp:lastModifiedBy>Daniele Zadei</cp:lastModifiedBy>
  <cp:revision>31</cp:revision>
  <cp:lastPrinted>2026-05-22T15:16:10Z</cp:lastPrinted>
  <dcterms:created xsi:type="dcterms:W3CDTF">2015-09-22T10:11:17Z</dcterms:created>
  <dcterms:modified xsi:type="dcterms:W3CDTF">2026-06-05T09:22:34Z</dcterms:modified>
</cp:coreProperties>
</file>